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6" r:id="rId2"/>
    <p:sldId id="256" r:id="rId3"/>
    <p:sldId id="277" r:id="rId4"/>
    <p:sldId id="278" r:id="rId5"/>
    <p:sldId id="284" r:id="rId6"/>
    <p:sldId id="285" r:id="rId7"/>
    <p:sldId id="286" r:id="rId8"/>
    <p:sldId id="282" r:id="rId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39" autoAdjust="0"/>
  </p:normalViewPr>
  <p:slideViewPr>
    <p:cSldViewPr>
      <p:cViewPr varScale="1">
        <p:scale>
          <a:sx n="64" d="100"/>
          <a:sy n="64" d="100"/>
        </p:scale>
        <p:origin x="14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CE976-CF0E-482B-9E0C-041263A496E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267B6538-F792-4324-A1BD-698F7F0BCBDC}">
      <dgm:prSet phldrT="[Text]"/>
      <dgm:spPr/>
      <dgm:t>
        <a:bodyPr/>
        <a:lstStyle/>
        <a:p>
          <a:r>
            <a:rPr lang="en-US" dirty="0" smtClean="0"/>
            <a:t>Initializing SDGs</a:t>
          </a:r>
          <a:endParaRPr lang="en-US" dirty="0"/>
        </a:p>
      </dgm:t>
    </dgm:pt>
    <dgm:pt modelId="{B86A3275-D1DD-4B51-A195-3B9172D132D1}" type="parTrans" cxnId="{B562891D-060E-4C1F-9A41-29928E0FD10D}">
      <dgm:prSet/>
      <dgm:spPr/>
      <dgm:t>
        <a:bodyPr/>
        <a:lstStyle/>
        <a:p>
          <a:endParaRPr lang="en-US"/>
        </a:p>
      </dgm:t>
    </dgm:pt>
    <dgm:pt modelId="{73E85910-5407-4034-B6CA-3C7D9D175FD5}" type="sibTrans" cxnId="{B562891D-060E-4C1F-9A41-29928E0FD10D}">
      <dgm:prSet/>
      <dgm:spPr/>
      <dgm:t>
        <a:bodyPr/>
        <a:lstStyle/>
        <a:p>
          <a:endParaRPr lang="en-US"/>
        </a:p>
      </dgm:t>
    </dgm:pt>
    <dgm:pt modelId="{531AE929-D9FC-4062-AB6F-D5C9DB2228FA}">
      <dgm:prSet phldrT="[Text]"/>
      <dgm:spPr/>
      <dgm:t>
        <a:bodyPr/>
        <a:lstStyle/>
        <a:p>
          <a:r>
            <a:rPr lang="en-US" dirty="0" smtClean="0"/>
            <a:t>Planning &amp; Implementation</a:t>
          </a:r>
          <a:endParaRPr lang="en-US" dirty="0"/>
        </a:p>
      </dgm:t>
    </dgm:pt>
    <dgm:pt modelId="{892D9D65-1DFC-441A-A7F8-24BF644898E5}" type="parTrans" cxnId="{DA6310F8-C3DD-4AFE-8F71-121312455D67}">
      <dgm:prSet/>
      <dgm:spPr/>
      <dgm:t>
        <a:bodyPr/>
        <a:lstStyle/>
        <a:p>
          <a:endParaRPr lang="en-US"/>
        </a:p>
      </dgm:t>
    </dgm:pt>
    <dgm:pt modelId="{3406A318-298A-4BE6-B25A-4D6C0B6E0894}" type="sibTrans" cxnId="{DA6310F8-C3DD-4AFE-8F71-121312455D67}">
      <dgm:prSet/>
      <dgm:spPr/>
      <dgm:t>
        <a:bodyPr/>
        <a:lstStyle/>
        <a:p>
          <a:endParaRPr lang="en-US"/>
        </a:p>
      </dgm:t>
    </dgm:pt>
    <dgm:pt modelId="{75298977-34DB-4D16-A012-DE7808C653BF}">
      <dgm:prSet phldrT="[Text]"/>
      <dgm:spPr/>
      <dgm:t>
        <a:bodyPr/>
        <a:lstStyle/>
        <a:p>
          <a:r>
            <a:rPr lang="en-US" dirty="0" smtClean="0"/>
            <a:t>Monitoring &amp; Evaluation </a:t>
          </a:r>
          <a:endParaRPr lang="en-US" dirty="0"/>
        </a:p>
      </dgm:t>
    </dgm:pt>
    <dgm:pt modelId="{8293AA87-97A3-4AEE-8AD2-0929D8613B49}" type="parTrans" cxnId="{D663ED13-4117-444F-862E-B1F3930C7C54}">
      <dgm:prSet/>
      <dgm:spPr/>
      <dgm:t>
        <a:bodyPr/>
        <a:lstStyle/>
        <a:p>
          <a:endParaRPr lang="en-US"/>
        </a:p>
      </dgm:t>
    </dgm:pt>
    <dgm:pt modelId="{3CA45E3A-8DE6-4E06-BC94-3BAFD4A095B1}" type="sibTrans" cxnId="{D663ED13-4117-444F-862E-B1F3930C7C54}">
      <dgm:prSet/>
      <dgm:spPr/>
      <dgm:t>
        <a:bodyPr/>
        <a:lstStyle/>
        <a:p>
          <a:endParaRPr lang="en-US"/>
        </a:p>
      </dgm:t>
    </dgm:pt>
    <dgm:pt modelId="{2AD00FDC-C6C7-426F-B443-0DC3053529ED}" type="pres">
      <dgm:prSet presAssocID="{08CCE976-CF0E-482B-9E0C-041263A496ED}" presName="compositeShape" presStyleCnt="0">
        <dgm:presLayoutVars>
          <dgm:chMax val="7"/>
          <dgm:dir/>
          <dgm:resizeHandles val="exact"/>
        </dgm:presLayoutVars>
      </dgm:prSet>
      <dgm:spPr/>
    </dgm:pt>
    <dgm:pt modelId="{785ADAEB-0FC4-4A54-86F7-C7E9D15E940C}" type="pres">
      <dgm:prSet presAssocID="{08CCE976-CF0E-482B-9E0C-041263A496ED}" presName="wedge1" presStyleLbl="node1" presStyleIdx="0" presStyleCnt="3"/>
      <dgm:spPr/>
    </dgm:pt>
    <dgm:pt modelId="{5C13E7C7-DAD0-4FEE-B8AE-9E61E1F77936}" type="pres">
      <dgm:prSet presAssocID="{08CCE976-CF0E-482B-9E0C-041263A496ED}" presName="dummy1a" presStyleCnt="0"/>
      <dgm:spPr/>
    </dgm:pt>
    <dgm:pt modelId="{058A548E-074F-46DE-BEFC-41D0C37B1869}" type="pres">
      <dgm:prSet presAssocID="{08CCE976-CF0E-482B-9E0C-041263A496ED}" presName="dummy1b" presStyleCnt="0"/>
      <dgm:spPr/>
    </dgm:pt>
    <dgm:pt modelId="{C8AE957B-C9D3-4D8E-8618-DB815A3EC04C}" type="pres">
      <dgm:prSet presAssocID="{08CCE976-CF0E-482B-9E0C-041263A496E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48162ED-322E-4545-9BB1-F3BD2118D7B9}" type="pres">
      <dgm:prSet presAssocID="{08CCE976-CF0E-482B-9E0C-041263A496ED}" presName="wedge2" presStyleLbl="node1" presStyleIdx="1" presStyleCnt="3"/>
      <dgm:spPr/>
    </dgm:pt>
    <dgm:pt modelId="{74A598D8-BAEE-41D2-857F-7E1EADB5BD69}" type="pres">
      <dgm:prSet presAssocID="{08CCE976-CF0E-482B-9E0C-041263A496ED}" presName="dummy2a" presStyleCnt="0"/>
      <dgm:spPr/>
    </dgm:pt>
    <dgm:pt modelId="{BC6C2811-BFA2-49AB-9A14-4763C53A5524}" type="pres">
      <dgm:prSet presAssocID="{08CCE976-CF0E-482B-9E0C-041263A496ED}" presName="dummy2b" presStyleCnt="0"/>
      <dgm:spPr/>
    </dgm:pt>
    <dgm:pt modelId="{A091ADE6-28CB-4845-9AF0-07F86B510252}" type="pres">
      <dgm:prSet presAssocID="{08CCE976-CF0E-482B-9E0C-041263A496E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3EF0197-BEEE-4CEC-A8B2-BF4920B1D954}" type="pres">
      <dgm:prSet presAssocID="{08CCE976-CF0E-482B-9E0C-041263A496ED}" presName="wedge3" presStyleLbl="node1" presStyleIdx="2" presStyleCnt="3"/>
      <dgm:spPr/>
      <dgm:t>
        <a:bodyPr/>
        <a:lstStyle/>
        <a:p>
          <a:endParaRPr lang="en-US"/>
        </a:p>
      </dgm:t>
    </dgm:pt>
    <dgm:pt modelId="{0B69C9C6-1106-4125-880E-B6DB9CC005DA}" type="pres">
      <dgm:prSet presAssocID="{08CCE976-CF0E-482B-9E0C-041263A496ED}" presName="dummy3a" presStyleCnt="0"/>
      <dgm:spPr/>
    </dgm:pt>
    <dgm:pt modelId="{57F4364C-D80E-44D5-8444-5B63BE39D66B}" type="pres">
      <dgm:prSet presAssocID="{08CCE976-CF0E-482B-9E0C-041263A496ED}" presName="dummy3b" presStyleCnt="0"/>
      <dgm:spPr/>
    </dgm:pt>
    <dgm:pt modelId="{214E3D72-00A4-470C-A90F-995DC4EE8A90}" type="pres">
      <dgm:prSet presAssocID="{08CCE976-CF0E-482B-9E0C-041263A496E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C30487-6045-4A28-8CDD-2AA1004E66D9}" type="pres">
      <dgm:prSet presAssocID="{73E85910-5407-4034-B6CA-3C7D9D175FD5}" presName="arrowWedge1" presStyleLbl="fgSibTrans2D1" presStyleIdx="0" presStyleCnt="3"/>
      <dgm:spPr/>
    </dgm:pt>
    <dgm:pt modelId="{8B43B195-668F-4A99-9578-849658ADD01F}" type="pres">
      <dgm:prSet presAssocID="{3406A318-298A-4BE6-B25A-4D6C0B6E0894}" presName="arrowWedge2" presStyleLbl="fgSibTrans2D1" presStyleIdx="1" presStyleCnt="3"/>
      <dgm:spPr/>
    </dgm:pt>
    <dgm:pt modelId="{3691CCAF-508C-4A82-82B7-A63E253BBBB0}" type="pres">
      <dgm:prSet presAssocID="{3CA45E3A-8DE6-4E06-BC94-3BAFD4A095B1}" presName="arrowWedge3" presStyleLbl="fgSibTrans2D1" presStyleIdx="2" presStyleCnt="3"/>
      <dgm:spPr/>
    </dgm:pt>
  </dgm:ptLst>
  <dgm:cxnLst>
    <dgm:cxn modelId="{3639AF28-05F1-4AC5-8212-C5D7060EAE23}" type="presOf" srcId="{531AE929-D9FC-4062-AB6F-D5C9DB2228FA}" destId="{948162ED-322E-4545-9BB1-F3BD2118D7B9}" srcOrd="0" destOrd="0" presId="urn:microsoft.com/office/officeart/2005/8/layout/cycle8"/>
    <dgm:cxn modelId="{F21D1C9E-02D2-4AD1-8499-96C99D501F7E}" type="presOf" srcId="{08CCE976-CF0E-482B-9E0C-041263A496ED}" destId="{2AD00FDC-C6C7-426F-B443-0DC3053529ED}" srcOrd="0" destOrd="0" presId="urn:microsoft.com/office/officeart/2005/8/layout/cycle8"/>
    <dgm:cxn modelId="{0D80AB1C-B506-4328-8C7B-85F44D2A1C44}" type="presOf" srcId="{531AE929-D9FC-4062-AB6F-D5C9DB2228FA}" destId="{A091ADE6-28CB-4845-9AF0-07F86B510252}" srcOrd="1" destOrd="0" presId="urn:microsoft.com/office/officeart/2005/8/layout/cycle8"/>
    <dgm:cxn modelId="{45D78C6F-1B99-4DFA-A030-5008BFDDF9E4}" type="presOf" srcId="{267B6538-F792-4324-A1BD-698F7F0BCBDC}" destId="{785ADAEB-0FC4-4A54-86F7-C7E9D15E940C}" srcOrd="0" destOrd="0" presId="urn:microsoft.com/office/officeart/2005/8/layout/cycle8"/>
    <dgm:cxn modelId="{594AB6F2-196B-4F42-BFA2-318AFE1E1F0E}" type="presOf" srcId="{267B6538-F792-4324-A1BD-698F7F0BCBDC}" destId="{C8AE957B-C9D3-4D8E-8618-DB815A3EC04C}" srcOrd="1" destOrd="0" presId="urn:microsoft.com/office/officeart/2005/8/layout/cycle8"/>
    <dgm:cxn modelId="{24B8F4ED-6E6F-467F-B34F-8D8871F8DD74}" type="presOf" srcId="{75298977-34DB-4D16-A012-DE7808C653BF}" destId="{214E3D72-00A4-470C-A90F-995DC4EE8A90}" srcOrd="1" destOrd="0" presId="urn:microsoft.com/office/officeart/2005/8/layout/cycle8"/>
    <dgm:cxn modelId="{DA6310F8-C3DD-4AFE-8F71-121312455D67}" srcId="{08CCE976-CF0E-482B-9E0C-041263A496ED}" destId="{531AE929-D9FC-4062-AB6F-D5C9DB2228FA}" srcOrd="1" destOrd="0" parTransId="{892D9D65-1DFC-441A-A7F8-24BF644898E5}" sibTransId="{3406A318-298A-4BE6-B25A-4D6C0B6E0894}"/>
    <dgm:cxn modelId="{B562891D-060E-4C1F-9A41-29928E0FD10D}" srcId="{08CCE976-CF0E-482B-9E0C-041263A496ED}" destId="{267B6538-F792-4324-A1BD-698F7F0BCBDC}" srcOrd="0" destOrd="0" parTransId="{B86A3275-D1DD-4B51-A195-3B9172D132D1}" sibTransId="{73E85910-5407-4034-B6CA-3C7D9D175FD5}"/>
    <dgm:cxn modelId="{D663ED13-4117-444F-862E-B1F3930C7C54}" srcId="{08CCE976-CF0E-482B-9E0C-041263A496ED}" destId="{75298977-34DB-4D16-A012-DE7808C653BF}" srcOrd="2" destOrd="0" parTransId="{8293AA87-97A3-4AEE-8AD2-0929D8613B49}" sibTransId="{3CA45E3A-8DE6-4E06-BC94-3BAFD4A095B1}"/>
    <dgm:cxn modelId="{09506478-8C66-42D7-8E05-149B9CEB183C}" type="presOf" srcId="{75298977-34DB-4D16-A012-DE7808C653BF}" destId="{C3EF0197-BEEE-4CEC-A8B2-BF4920B1D954}" srcOrd="0" destOrd="0" presId="urn:microsoft.com/office/officeart/2005/8/layout/cycle8"/>
    <dgm:cxn modelId="{F2E6E230-1A60-4EC7-9CC7-010EDCAD5303}" type="presParOf" srcId="{2AD00FDC-C6C7-426F-B443-0DC3053529ED}" destId="{785ADAEB-0FC4-4A54-86F7-C7E9D15E940C}" srcOrd="0" destOrd="0" presId="urn:microsoft.com/office/officeart/2005/8/layout/cycle8"/>
    <dgm:cxn modelId="{220B9756-38B8-42FE-A673-80289AFEC82E}" type="presParOf" srcId="{2AD00FDC-C6C7-426F-B443-0DC3053529ED}" destId="{5C13E7C7-DAD0-4FEE-B8AE-9E61E1F77936}" srcOrd="1" destOrd="0" presId="urn:microsoft.com/office/officeart/2005/8/layout/cycle8"/>
    <dgm:cxn modelId="{C22FA5DF-4BAB-4D73-AB3A-E17EC1907BA2}" type="presParOf" srcId="{2AD00FDC-C6C7-426F-B443-0DC3053529ED}" destId="{058A548E-074F-46DE-BEFC-41D0C37B1869}" srcOrd="2" destOrd="0" presId="urn:microsoft.com/office/officeart/2005/8/layout/cycle8"/>
    <dgm:cxn modelId="{5E292F91-96FE-45A5-B45D-CB70A784F198}" type="presParOf" srcId="{2AD00FDC-C6C7-426F-B443-0DC3053529ED}" destId="{C8AE957B-C9D3-4D8E-8618-DB815A3EC04C}" srcOrd="3" destOrd="0" presId="urn:microsoft.com/office/officeart/2005/8/layout/cycle8"/>
    <dgm:cxn modelId="{15B63FF3-39D2-4CBD-B353-91E28BE55166}" type="presParOf" srcId="{2AD00FDC-C6C7-426F-B443-0DC3053529ED}" destId="{948162ED-322E-4545-9BB1-F3BD2118D7B9}" srcOrd="4" destOrd="0" presId="urn:microsoft.com/office/officeart/2005/8/layout/cycle8"/>
    <dgm:cxn modelId="{9D6B7989-269B-4EB0-8CA6-A99CF6D5C57F}" type="presParOf" srcId="{2AD00FDC-C6C7-426F-B443-0DC3053529ED}" destId="{74A598D8-BAEE-41D2-857F-7E1EADB5BD69}" srcOrd="5" destOrd="0" presId="urn:microsoft.com/office/officeart/2005/8/layout/cycle8"/>
    <dgm:cxn modelId="{47A9477D-83D8-4BF5-9371-DD03F09A16AC}" type="presParOf" srcId="{2AD00FDC-C6C7-426F-B443-0DC3053529ED}" destId="{BC6C2811-BFA2-49AB-9A14-4763C53A5524}" srcOrd="6" destOrd="0" presId="urn:microsoft.com/office/officeart/2005/8/layout/cycle8"/>
    <dgm:cxn modelId="{72D332DC-2D92-478D-9569-29758478ABDC}" type="presParOf" srcId="{2AD00FDC-C6C7-426F-B443-0DC3053529ED}" destId="{A091ADE6-28CB-4845-9AF0-07F86B510252}" srcOrd="7" destOrd="0" presId="urn:microsoft.com/office/officeart/2005/8/layout/cycle8"/>
    <dgm:cxn modelId="{E304D9BF-93B4-4290-80E6-534ED26E971E}" type="presParOf" srcId="{2AD00FDC-C6C7-426F-B443-0DC3053529ED}" destId="{C3EF0197-BEEE-4CEC-A8B2-BF4920B1D954}" srcOrd="8" destOrd="0" presId="urn:microsoft.com/office/officeart/2005/8/layout/cycle8"/>
    <dgm:cxn modelId="{831E167C-D3E1-4331-99B6-441A6D83B617}" type="presParOf" srcId="{2AD00FDC-C6C7-426F-B443-0DC3053529ED}" destId="{0B69C9C6-1106-4125-880E-B6DB9CC005DA}" srcOrd="9" destOrd="0" presId="urn:microsoft.com/office/officeart/2005/8/layout/cycle8"/>
    <dgm:cxn modelId="{97604729-CAB5-4791-B466-213E84ACE3BC}" type="presParOf" srcId="{2AD00FDC-C6C7-426F-B443-0DC3053529ED}" destId="{57F4364C-D80E-44D5-8444-5B63BE39D66B}" srcOrd="10" destOrd="0" presId="urn:microsoft.com/office/officeart/2005/8/layout/cycle8"/>
    <dgm:cxn modelId="{DC5E660B-9AFC-4930-85AB-99F5D99AE4EB}" type="presParOf" srcId="{2AD00FDC-C6C7-426F-B443-0DC3053529ED}" destId="{214E3D72-00A4-470C-A90F-995DC4EE8A90}" srcOrd="11" destOrd="0" presId="urn:microsoft.com/office/officeart/2005/8/layout/cycle8"/>
    <dgm:cxn modelId="{8A460B62-EF0A-4CE2-AE8E-31AB97043EBA}" type="presParOf" srcId="{2AD00FDC-C6C7-426F-B443-0DC3053529ED}" destId="{33C30487-6045-4A28-8CDD-2AA1004E66D9}" srcOrd="12" destOrd="0" presId="urn:microsoft.com/office/officeart/2005/8/layout/cycle8"/>
    <dgm:cxn modelId="{C0F305DB-55C3-4806-8EFE-3D8CF1DFFD0F}" type="presParOf" srcId="{2AD00FDC-C6C7-426F-B443-0DC3053529ED}" destId="{8B43B195-668F-4A99-9578-849658ADD01F}" srcOrd="13" destOrd="0" presId="urn:microsoft.com/office/officeart/2005/8/layout/cycle8"/>
    <dgm:cxn modelId="{46EF838D-FE5A-4AA2-8352-44A2C8EDD67C}" type="presParOf" srcId="{2AD00FDC-C6C7-426F-B443-0DC3053529ED}" destId="{3691CCAF-508C-4A82-82B7-A63E253BBBB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ADAEB-0FC4-4A54-86F7-C7E9D15E940C}">
      <dsp:nvSpPr>
        <dsp:cNvPr id="0" name=""/>
        <dsp:cNvSpPr/>
      </dsp:nvSpPr>
      <dsp:spPr>
        <a:xfrm>
          <a:off x="1664812" y="340105"/>
          <a:ext cx="4395216" cy="4395216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Initializing SDGs</a:t>
          </a:r>
          <a:endParaRPr lang="en-US" sz="2500" kern="1200" dirty="0"/>
        </a:p>
      </dsp:txBody>
      <dsp:txXfrm>
        <a:off x="3981196" y="1271473"/>
        <a:ext cx="1569720" cy="1308100"/>
      </dsp:txXfrm>
    </dsp:sp>
    <dsp:sp modelId="{948162ED-322E-4545-9BB1-F3BD2118D7B9}">
      <dsp:nvSpPr>
        <dsp:cNvPr id="0" name=""/>
        <dsp:cNvSpPr/>
      </dsp:nvSpPr>
      <dsp:spPr>
        <a:xfrm>
          <a:off x="1574292" y="497078"/>
          <a:ext cx="4395216" cy="4395216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Planning &amp; Implementation</a:t>
          </a:r>
          <a:endParaRPr lang="en-US" sz="2500" kern="1200" dirty="0"/>
        </a:p>
      </dsp:txBody>
      <dsp:txXfrm>
        <a:off x="2620772" y="3348736"/>
        <a:ext cx="2354580" cy="1151128"/>
      </dsp:txXfrm>
    </dsp:sp>
    <dsp:sp modelId="{C3EF0197-BEEE-4CEC-A8B2-BF4920B1D954}">
      <dsp:nvSpPr>
        <dsp:cNvPr id="0" name=""/>
        <dsp:cNvSpPr/>
      </dsp:nvSpPr>
      <dsp:spPr>
        <a:xfrm>
          <a:off x="1483771" y="340105"/>
          <a:ext cx="4395216" cy="4395216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Monitoring &amp; Evaluation </a:t>
          </a:r>
          <a:endParaRPr lang="en-US" sz="2500" kern="1200" dirty="0"/>
        </a:p>
      </dsp:txBody>
      <dsp:txXfrm>
        <a:off x="1992884" y="1271473"/>
        <a:ext cx="1569720" cy="1308100"/>
      </dsp:txXfrm>
    </dsp:sp>
    <dsp:sp modelId="{33C30487-6045-4A28-8CDD-2AA1004E66D9}">
      <dsp:nvSpPr>
        <dsp:cNvPr id="0" name=""/>
        <dsp:cNvSpPr/>
      </dsp:nvSpPr>
      <dsp:spPr>
        <a:xfrm>
          <a:off x="1393090" y="68021"/>
          <a:ext cx="4939385" cy="493938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43B195-668F-4A99-9578-849658ADD01F}">
      <dsp:nvSpPr>
        <dsp:cNvPr id="0" name=""/>
        <dsp:cNvSpPr/>
      </dsp:nvSpPr>
      <dsp:spPr>
        <a:xfrm>
          <a:off x="1302207" y="224715"/>
          <a:ext cx="4939385" cy="493938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91CCAF-508C-4A82-82B7-A63E253BBBB0}">
      <dsp:nvSpPr>
        <dsp:cNvPr id="0" name=""/>
        <dsp:cNvSpPr/>
      </dsp:nvSpPr>
      <dsp:spPr>
        <a:xfrm>
          <a:off x="1211323" y="68021"/>
          <a:ext cx="4939385" cy="493938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707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217B8072-99CA-49AE-912E-6056D82EEAC0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7071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C7FC9CE4-D8BD-41B3-9A42-45658C213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26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FBADF044-198A-4425-B849-2386F2837C9C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21823"/>
            <a:ext cx="5563870" cy="4189095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0C711161-55A4-402B-85B8-F15DD1E692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ABDCDC-7931-48CC-9575-A816DDAC2971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0997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1161-55A4-402B-85B8-F15DD1E6924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41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1161-55A4-402B-85B8-F15DD1E6924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15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1161-55A4-402B-85B8-F15DD1E6924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1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1161-55A4-402B-85B8-F15DD1E6924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78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1161-55A4-402B-85B8-F15DD1E6924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8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8554D-C47A-4C33-97A4-D624EDD13E9F}" type="datetimeFigureOut">
              <a:rPr lang="en-US" smtClean="0"/>
              <a:pPr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6421F-BEBA-40C6-B2D7-69AB14219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0948B8-CBB5-4BA6-B8F8-4411AFD0D615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23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0" y="1219200"/>
            <a:ext cx="9144000" cy="4343400"/>
          </a:xfrm>
          <a:prstGeom prst="rect">
            <a:avLst/>
          </a:prstGeom>
          <a:solidFill>
            <a:srgbClr val="0097CC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“</a:t>
            </a:r>
            <a:r>
              <a:rPr lang="en-US" dirty="0" smtClean="0"/>
              <a:t>Intermediary Cities: Key Actors of Sustainable Development”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21-22 September - </a:t>
            </a:r>
            <a:r>
              <a:rPr lang="en-US" dirty="0" err="1" smtClean="0"/>
              <a:t>Nevsehir</a:t>
            </a:r>
            <a:endParaRPr lang="en-US" dirty="0" smtClean="0"/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dirty="0" smtClean="0"/>
              <a:t>LOCALIZING </a:t>
            </a:r>
            <a:r>
              <a:rPr lang="en-US" dirty="0"/>
              <a:t>SDGs </a:t>
            </a:r>
            <a:r>
              <a:rPr lang="en-US" dirty="0" smtClean="0"/>
              <a:t>in INTERMEDIARY </a:t>
            </a:r>
            <a:r>
              <a:rPr lang="en-US" dirty="0"/>
              <a:t>CITIES</a:t>
            </a:r>
          </a:p>
        </p:txBody>
      </p:sp>
      <p:pic>
        <p:nvPicPr>
          <p:cNvPr id="6" name="Picture 6" descr="Image result for unhabitat logo"/>
          <p:cNvPicPr>
            <a:picLocks noChangeAspect="1" noChangeArrowheads="1"/>
          </p:cNvPicPr>
          <p:nvPr/>
        </p:nvPicPr>
        <p:blipFill>
          <a:blip r:embed="rId4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6161609"/>
            <a:ext cx="2438400" cy="37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47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990600"/>
            <a:ext cx="8839200" cy="5410200"/>
          </a:xfrm>
        </p:spPr>
        <p:txBody>
          <a:bodyPr>
            <a:noAutofit/>
          </a:bodyPr>
          <a:lstStyle/>
          <a:p>
            <a:pPr marL="60325" lvl="0" algn="l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- </a:t>
            </a:r>
            <a:r>
              <a:rPr lang="en-US" sz="2800" dirty="0"/>
              <a:t>Rapid </a:t>
            </a:r>
            <a:r>
              <a:rPr lang="en-US" sz="2800" dirty="0"/>
              <a:t>Urbanization will result in the creation of more </a:t>
            </a:r>
            <a:r>
              <a:rPr lang="en-US" sz="2800" dirty="0"/>
              <a:t>Intermediary </a:t>
            </a:r>
            <a:r>
              <a:rPr lang="en-US" sz="2800" dirty="0" smtClean="0"/>
              <a:t>cities – </a:t>
            </a:r>
            <a:r>
              <a:rPr lang="en-US" sz="2800" dirty="0" smtClean="0">
                <a:solidFill>
                  <a:srgbClr val="FF0000"/>
                </a:solidFill>
              </a:rPr>
              <a:t>migration	     Inclusive Cities	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1000" dirty="0"/>
              <a:t/>
            </a:r>
            <a:br>
              <a:rPr lang="en-US" sz="1000" dirty="0"/>
            </a:br>
            <a:r>
              <a:rPr lang="en-US" sz="2800" dirty="0"/>
              <a:t>- Important </a:t>
            </a:r>
            <a:r>
              <a:rPr lang="en-US" sz="2800" dirty="0"/>
              <a:t>role of I cities in bridging between rural and </a:t>
            </a:r>
            <a:r>
              <a:rPr lang="en-US" sz="2800" dirty="0"/>
              <a:t>urban</a:t>
            </a:r>
            <a:br>
              <a:rPr lang="en-US" sz="2800" dirty="0"/>
            </a:br>
            <a:r>
              <a:rPr lang="en-US" sz="1000" dirty="0"/>
              <a:t/>
            </a:r>
            <a:br>
              <a:rPr lang="en-US" sz="1000" dirty="0"/>
            </a:br>
            <a:r>
              <a:rPr lang="en-US" sz="2800" dirty="0"/>
              <a:t>- </a:t>
            </a:r>
            <a:r>
              <a:rPr lang="en-US" sz="2800" dirty="0" smtClean="0"/>
              <a:t>It’s crucial to </a:t>
            </a:r>
            <a:r>
              <a:rPr lang="en-US" sz="2800" dirty="0"/>
              <a:t>identify the urban </a:t>
            </a:r>
            <a:r>
              <a:rPr lang="en-US" sz="2800" dirty="0"/>
              <a:t>functionalities of </a:t>
            </a:r>
            <a:r>
              <a:rPr lang="en-US" sz="2800" dirty="0"/>
              <a:t>Intermediary </a:t>
            </a:r>
            <a:r>
              <a:rPr lang="en-US" sz="2800" dirty="0" smtClean="0"/>
              <a:t>Cities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2800" dirty="0">
                <a:solidFill>
                  <a:srgbClr val="FF0000"/>
                </a:solidFill>
              </a:rPr>
              <a:t>Key challenges: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/>
              <a:t>-</a:t>
            </a:r>
            <a:r>
              <a:rPr lang="en-US" sz="2800" dirty="0"/>
              <a:t> lack of sufficient financial </a:t>
            </a:r>
            <a:r>
              <a:rPr lang="en-US" sz="2800" dirty="0" smtClean="0"/>
              <a:t>&amp; </a:t>
            </a:r>
            <a:r>
              <a:rPr lang="en-US" sz="2800" dirty="0"/>
              <a:t>human </a:t>
            </a:r>
            <a:r>
              <a:rPr lang="en-US" sz="2800" dirty="0" smtClean="0"/>
              <a:t>resources; </a:t>
            </a:r>
            <a:br>
              <a:rPr lang="en-US" sz="2800" dirty="0" smtClean="0"/>
            </a:br>
            <a:r>
              <a:rPr lang="en-US" sz="2800" dirty="0" smtClean="0"/>
              <a:t>- </a:t>
            </a:r>
            <a:r>
              <a:rPr lang="en-US" sz="2800" dirty="0"/>
              <a:t>Relationship with the center</a:t>
            </a:r>
            <a:r>
              <a:rPr lang="en-US" sz="2800" dirty="0" smtClean="0"/>
              <a:t>? Politics vs development;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- Contribution to the overall national </a:t>
            </a:r>
            <a:r>
              <a:rPr lang="en-US" sz="2800" dirty="0" smtClean="0"/>
              <a:t>economy;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200" b="1" dirty="0" smtClean="0"/>
              <a:t> I </a:t>
            </a:r>
            <a:r>
              <a:rPr lang="en-US" sz="3200" b="1" dirty="0"/>
              <a:t>Cities: future cities</a:t>
            </a: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800600" y="1752600"/>
            <a:ext cx="381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5715000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0000"/>
                </a:solidFill>
              </a:rPr>
              <a:t>Challenges: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2800" dirty="0" smtClean="0"/>
              <a:t>- MDGs: gaps and constraints – misperception of who leads – implements?</a:t>
            </a:r>
            <a:br>
              <a:rPr lang="en-US" sz="2800" dirty="0" smtClean="0"/>
            </a:br>
            <a:r>
              <a:rPr lang="en-US" sz="1200" dirty="0" smtClean="0"/>
              <a:t>  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2800" dirty="0" smtClean="0"/>
              <a:t>SDGs: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800" dirty="0" smtClean="0"/>
              <a:t>- Government Commitment to SDGs implementation</a:t>
            </a:r>
            <a:r>
              <a:rPr lang="en-US" sz="2800" dirty="0"/>
              <a:t> (national/local </a:t>
            </a:r>
            <a:r>
              <a:rPr lang="en-US" sz="2800" dirty="0" smtClean="0"/>
              <a:t>levels)?</a:t>
            </a:r>
            <a:br>
              <a:rPr lang="en-US" sz="28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2800" dirty="0" smtClean="0"/>
              <a:t>- Role/involvement of different actors: Public – Civil – Private – Int’l</a:t>
            </a:r>
            <a:br>
              <a:rPr lang="en-US" sz="28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2800" dirty="0" smtClean="0"/>
              <a:t>- Space/territorial challenges: multi-level governance </a:t>
            </a:r>
            <a:br>
              <a:rPr lang="en-US" sz="28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2800" dirty="0" smtClean="0"/>
              <a:t>- Institutional setup: overlapping mandates, scopes, scales, </a:t>
            </a:r>
            <a:br>
              <a:rPr lang="en-US" sz="28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/>
              <a:t>Localizing 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7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63246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/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/>
              <a:t>	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/>
              <a:t>		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 smtClean="0"/>
              <a:t>Process of Localizing </a:t>
            </a:r>
            <a:r>
              <a:rPr lang="en-US" sz="2800" b="1" dirty="0"/>
              <a:t>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0569465"/>
              </p:ext>
            </p:extLst>
          </p:nvPr>
        </p:nvGraphicFramePr>
        <p:xfrm>
          <a:off x="914400" y="1397000"/>
          <a:ext cx="75438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5059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5334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/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Initializing </a:t>
            </a:r>
            <a:r>
              <a:rPr lang="en-US" sz="3100" dirty="0">
                <a:solidFill>
                  <a:srgbClr val="FF0000"/>
                </a:solidFill>
              </a:rPr>
              <a:t>SDGs</a:t>
            </a:r>
            <a:r>
              <a:rPr lang="en-US" sz="3100" dirty="0" smtClean="0">
                <a:solidFill>
                  <a:srgbClr val="FF0000"/>
                </a:solidFill>
              </a:rPr>
              <a:t>: </a:t>
            </a:r>
            <a:r>
              <a:rPr lang="en-US" sz="2700" i="1" dirty="0" smtClean="0">
                <a:solidFill>
                  <a:srgbClr val="FF0000"/>
                </a:solidFill>
              </a:rPr>
              <a:t>most important and critical phase</a:t>
            </a:r>
            <a:br>
              <a:rPr lang="en-US" sz="2700" i="1" dirty="0" smtClean="0">
                <a:solidFill>
                  <a:srgbClr val="FF0000"/>
                </a:solidFill>
              </a:rPr>
            </a:b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dirty="0" smtClean="0"/>
              <a:t>- </a:t>
            </a:r>
            <a:r>
              <a:rPr lang="en-US" sz="3100" dirty="0"/>
              <a:t>Contextualizing SDGs</a:t>
            </a:r>
            <a:r>
              <a:rPr lang="en-US" sz="3100" dirty="0" smtClean="0"/>
              <a:t>: 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- Awareness </a:t>
            </a:r>
            <a:r>
              <a:rPr lang="en-US" sz="3100" dirty="0"/>
              <a:t>raising </a:t>
            </a:r>
            <a:r>
              <a:rPr lang="en-US" sz="3100" dirty="0" smtClean="0"/>
              <a:t>– Who &amp; by Whom?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- Diagnosis: baseline data? 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- Capacity building – Who &amp;by whom?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- Building consensus – including the political decision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/>
              <a:t>		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 smtClean="0"/>
              <a:t>Process of Localizing </a:t>
            </a:r>
            <a:r>
              <a:rPr lang="en-US" sz="2800" b="1" dirty="0"/>
              <a:t>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44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5334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/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Planning and Implementation</a:t>
            </a:r>
            <a:r>
              <a:rPr lang="en-US" sz="3100" i="1" dirty="0" smtClean="0">
                <a:solidFill>
                  <a:srgbClr val="FF0000"/>
                </a:solidFill>
              </a:rPr>
              <a:t/>
            </a:r>
            <a:br>
              <a:rPr lang="en-US" sz="3100" i="1" dirty="0" smtClean="0">
                <a:solidFill>
                  <a:srgbClr val="FF0000"/>
                </a:solidFill>
              </a:rPr>
            </a:br>
            <a:r>
              <a:rPr lang="en-US" sz="1100" i="1" dirty="0" smtClean="0"/>
              <a:t/>
            </a:r>
            <a:br>
              <a:rPr lang="en-US" sz="1100" i="1" dirty="0" smtClean="0"/>
            </a:br>
            <a:r>
              <a:rPr lang="en-US" sz="2800" dirty="0" smtClean="0"/>
              <a:t>- </a:t>
            </a:r>
            <a:r>
              <a:rPr lang="en-US" sz="3100" dirty="0" smtClean="0"/>
              <a:t>Identify priorities based on the diagnosis;</a:t>
            </a:r>
            <a:br>
              <a:rPr lang="en-US" sz="31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3100" dirty="0" smtClean="0"/>
              <a:t>- Secure sufficient resources; 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3100" dirty="0" smtClean="0"/>
              <a:t>- Strategize and develop multi-sectoral action plans </a:t>
            </a:r>
            <a:r>
              <a:rPr lang="en-US" sz="2700" i="1" dirty="0" smtClean="0">
                <a:solidFill>
                  <a:srgbClr val="FF0000"/>
                </a:solidFill>
              </a:rPr>
              <a:t>(SDGs are multi sectoral)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3100" dirty="0" smtClean="0"/>
              <a:t>- Address spatial/territorial challenges: multi-governance structures;</a:t>
            </a:r>
            <a:br>
              <a:rPr lang="en-US" sz="3100" dirty="0" smtClean="0"/>
            </a:br>
            <a:r>
              <a:rPr lang="en-US" sz="1200" dirty="0"/>
              <a:t/>
            </a:r>
            <a:br>
              <a:rPr lang="en-US" sz="1200" dirty="0"/>
            </a:br>
            <a:r>
              <a:rPr lang="en-US" sz="3100" dirty="0" smtClean="0"/>
              <a:t>- Align different institutional frameworks (National, Regional &amp; local;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2800" dirty="0" smtClean="0"/>
              <a:t>- </a:t>
            </a:r>
            <a:r>
              <a:rPr lang="en-US" sz="3100" dirty="0" smtClean="0"/>
              <a:t>Build partnerships </a:t>
            </a:r>
            <a:r>
              <a:rPr lang="en-US" sz="2700" i="1" dirty="0" smtClean="0">
                <a:solidFill>
                  <a:srgbClr val="FF0000"/>
                </a:solidFill>
              </a:rPr>
              <a:t>(local-regional-global, public-private. public-civil)</a:t>
            </a:r>
            <a:r>
              <a:rPr lang="en-US" sz="2700" i="1" dirty="0">
                <a:solidFill>
                  <a:srgbClr val="FF0000"/>
                </a:solidFill>
              </a:rPr>
              <a:t/>
            </a:r>
            <a:br>
              <a:rPr lang="en-US" sz="2700" i="1" dirty="0">
                <a:solidFill>
                  <a:srgbClr val="FF0000"/>
                </a:solidFill>
              </a:rPr>
            </a:br>
            <a:r>
              <a:rPr lang="en-US" sz="2700" i="1" dirty="0" smtClean="0">
                <a:solidFill>
                  <a:srgbClr val="FF0000"/>
                </a:solidFill>
              </a:rPr>
              <a:t/>
            </a:r>
            <a:br>
              <a:rPr lang="en-US" sz="2700" i="1" dirty="0" smtClean="0">
                <a:solidFill>
                  <a:srgbClr val="FF0000"/>
                </a:solidFill>
              </a:rPr>
            </a:br>
            <a:r>
              <a:rPr lang="en-US" sz="2400" dirty="0"/>
              <a:t>		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 smtClean="0"/>
              <a:t>Process of Localizing </a:t>
            </a:r>
            <a:r>
              <a:rPr lang="en-US" sz="2800" b="1" dirty="0"/>
              <a:t>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62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6324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/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3100" dirty="0" smtClean="0">
                <a:solidFill>
                  <a:srgbClr val="FF0000"/>
                </a:solidFill>
              </a:rPr>
              <a:t>Monitoring and Evaluation</a:t>
            </a:r>
            <a:r>
              <a:rPr lang="en-US" sz="3100" i="1" dirty="0" smtClean="0">
                <a:solidFill>
                  <a:srgbClr val="FF0000"/>
                </a:solidFill>
              </a:rPr>
              <a:t/>
            </a:r>
            <a:br>
              <a:rPr lang="en-US" sz="3100" i="1" dirty="0" smtClean="0">
                <a:solidFill>
                  <a:srgbClr val="FF0000"/>
                </a:solidFill>
              </a:rPr>
            </a:b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dirty="0" smtClean="0"/>
              <a:t>- </a:t>
            </a:r>
            <a:r>
              <a:rPr lang="en-US" sz="3100" dirty="0" smtClean="0"/>
              <a:t>Set accountable systems;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- Apply transparent tools and measures;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- Reviews processes - apply adjustments to the plans;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- Ensure participation;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- </a:t>
            </a:r>
            <a:r>
              <a:rPr lang="en-US" sz="3100" dirty="0"/>
              <a:t>L</a:t>
            </a:r>
            <a:r>
              <a:rPr lang="en-US" sz="3100" dirty="0" smtClean="0"/>
              <a:t>eaving no one behind;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/>
              <a:t>		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 smtClean="0"/>
              <a:t>Process of Localizing </a:t>
            </a:r>
            <a:r>
              <a:rPr lang="en-US" sz="2800" b="1" dirty="0"/>
              <a:t>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5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0"/>
            <a:ext cx="9144000" cy="4953000"/>
          </a:xfrm>
        </p:spPr>
        <p:txBody>
          <a:bodyPr>
            <a:normAutofit/>
          </a:bodyPr>
          <a:lstStyle/>
          <a:p>
            <a:pPr marL="60325"/>
            <a:r>
              <a:rPr lang="en-US" sz="7200" dirty="0" smtClean="0"/>
              <a:t>Thank You </a:t>
            </a:r>
            <a:endParaRPr lang="en-US" sz="66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9A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20650"/>
            <a:r>
              <a:rPr lang="en-US" sz="2800" b="1" dirty="0" smtClean="0"/>
              <a:t>Localizing SDGs in I Cities</a:t>
            </a:r>
            <a:endParaRPr lang="en-US" sz="2800" b="1" dirty="0">
              <a:solidFill>
                <a:srgbClr val="FFFFFF"/>
              </a:solidFill>
              <a:ea typeface="ＭＳ Ｐゴシック" pitchFamily="-112" charset="-128"/>
            </a:endParaRPr>
          </a:p>
        </p:txBody>
      </p:sp>
      <p:pic>
        <p:nvPicPr>
          <p:cNvPr id="5" name="Picture 6" descr="Image result for unhabitat logo"/>
          <p:cNvPicPr>
            <a:picLocks noChangeAspect="1" noChangeArrowheads="1"/>
          </p:cNvPicPr>
          <p:nvPr/>
        </p:nvPicPr>
        <p:blipFill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6588" y="235592"/>
            <a:ext cx="1622612" cy="25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24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8600" y="0"/>
            <a:ext cx="8763000" cy="724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3600" cap="smal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09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9135</TotalTime>
  <Words>82</Words>
  <Application>Microsoft Office PowerPoint</Application>
  <PresentationFormat>On-screen Show (4:3)</PresentationFormat>
  <Paragraphs>29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ＭＳ Ｐゴシック</vt:lpstr>
      <vt:lpstr>Arial</vt:lpstr>
      <vt:lpstr>Calibri</vt:lpstr>
      <vt:lpstr>Office Theme</vt:lpstr>
      <vt:lpstr>PowerPoint Presentation</vt:lpstr>
      <vt:lpstr> - Rapid Urbanization will result in the creation of more Intermediary cities – migration      Inclusive Cities   - Important role of I cities in bridging between rural and urban  - It’s crucial to identify the urban functionalities of Intermediary Cities   Key challenges: - lack of sufficient financial &amp; human resources;  - Relationship with the center? Politics vs development; - Contribution to the overall national economy; </vt:lpstr>
      <vt:lpstr>Challenges:  - MDGs: gaps and constraints – misperception of who leads – implements?    SDGs: - Government Commitment to SDGs implementation (national/local levels)?  - Role/involvement of different actors: Public – Civil – Private – Int’l  - Space/territorial challenges: multi-level governance   - Institutional setup: overlapping mandates, scopes, scales,   </vt:lpstr>
      <vt:lpstr>           </vt:lpstr>
      <vt:lpstr>   Initializing SDGs: most important and critical phase  - Contextualizing SDGs:   - Awareness raising – Who &amp; by Whom?  - Diagnosis: baseline data?   - Capacity building – Who &amp;by whom?  - Building consensus – including the political decision     </vt:lpstr>
      <vt:lpstr>   Planning and Implementation  - Identify priorities based on the diagnosis;  - Secure sufficient resources;   - Strategize and develop multi-sectoral action plans (SDGs are multi sectoral)  - Address spatial/territorial challenges: multi-governance structures;  - Align different institutional frameworks (National, Regional &amp; local;   - Build partnerships (local-regional-global, public-private. public-civil)     </vt:lpstr>
      <vt:lpstr>   Monitoring and Evaluation  - Set accountable systems;  - Apply transparent tools and measures;  - Reviews processes - apply adjustments to the plans;  - Ensure participation;  - Leaving no one behind;       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Tala Kammourieh</dc:creator>
  <cp:lastModifiedBy>tarek.osseiran@gmail.com</cp:lastModifiedBy>
  <cp:revision>75</cp:revision>
  <cp:lastPrinted>2017-06-02T08:04:28Z</cp:lastPrinted>
  <dcterms:created xsi:type="dcterms:W3CDTF">2017-05-11T07:38:53Z</dcterms:created>
  <dcterms:modified xsi:type="dcterms:W3CDTF">2017-09-22T07:33:23Z</dcterms:modified>
</cp:coreProperties>
</file>